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61" r:id="rId3"/>
    <p:sldId id="263" r:id="rId4"/>
    <p:sldId id="264" r:id="rId5"/>
    <p:sldId id="262" r:id="rId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275"/>
  </p:normalViewPr>
  <p:slideViewPr>
    <p:cSldViewPr snapToGrid="0" snapToObjects="1" showGuides="1">
      <p:cViewPr varScale="1">
        <p:scale>
          <a:sx n="74" d="100"/>
          <a:sy n="74" d="100"/>
        </p:scale>
        <p:origin x="2004" y="8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3" d="100"/>
          <a:sy n="133" d="100"/>
        </p:scale>
        <p:origin x="597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58A2C65-332B-E44A-A264-29BBDA2988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41CB10A-F637-4B42-8801-B72B4F8391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C6420-53FC-F14F-8CD9-8ABA5EF47CF5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C2EF0CF-3D14-3549-8A3C-FBD2356FCF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F200E09-9F09-DC43-A9FE-2B9DB53A74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9F26D-EBE8-2642-A6DD-0252260CD8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5457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BC6F6-B64C-7D45-9F88-DCEFABCE3C0D}" type="datetimeFigureOut">
              <a:rPr lang="sv-SE" smtClean="0"/>
              <a:t>2026-03-04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DCE9E-5E61-494A-B1C7-07CF81D2ED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14178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 - blå bak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04E5A9B-EF0F-EE47-B188-31448901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238" y="6976460"/>
            <a:ext cx="1165800" cy="365125"/>
          </a:xfrm>
          <a:prstGeom prst="rect">
            <a:avLst/>
          </a:prstGeom>
        </p:spPr>
        <p:txBody>
          <a:bodyPr/>
          <a:lstStyle/>
          <a:p>
            <a:fld id="{1AAE98AD-D8BE-4F47-BBAA-E035B4ED0B4F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EE66165D-286F-5744-9BF7-688F7F7BE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976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1970C6-53B0-A347-8217-6AADCC2B461E}" type="datetime4">
              <a:rPr lang="sv-SE" smtClean="0"/>
              <a:pPr/>
              <a:t>4 mars 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072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 - lila bak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04E5A9B-EF0F-EE47-B188-31448901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238" y="6976460"/>
            <a:ext cx="1165800" cy="365125"/>
          </a:xfrm>
          <a:prstGeom prst="rect">
            <a:avLst/>
          </a:prstGeom>
        </p:spPr>
        <p:txBody>
          <a:bodyPr/>
          <a:lstStyle/>
          <a:p>
            <a:fld id="{1AAE98AD-D8BE-4F47-BBAA-E035B4ED0B4F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EE66165D-286F-5744-9BF7-688F7F7BE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976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1970C6-53B0-A347-8217-6AADCC2B461E}" type="datetime4">
              <a:rPr lang="sv-SE" smtClean="0"/>
              <a:pPr/>
              <a:t>4 mars 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829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lila blom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815" y="1248978"/>
            <a:ext cx="10745413" cy="138353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ryms här. </a:t>
            </a:r>
            <a:br>
              <a:rPr lang="sv-SE" dirty="0"/>
            </a:br>
            <a:r>
              <a:rPr lang="sv-SE" dirty="0"/>
              <a:t>Kanske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9815" y="3276939"/>
            <a:ext cx="10745413" cy="23886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ym typeface="Wingdings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3151812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lila r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7463"/>
            <a:ext cx="11522075" cy="138353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55424"/>
            <a:ext cx="11522075" cy="23886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571216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lila bå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834" y="715618"/>
            <a:ext cx="9846331" cy="128706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2835" y="2461110"/>
            <a:ext cx="9846329" cy="166082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3767093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med text - li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använda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</p:spTree>
    <p:extLst>
      <p:ext uri="{BB962C8B-B14F-4D97-AF65-F5344CB8AC3E}">
        <p14:creationId xmlns:p14="http://schemas.microsoft.com/office/powerpoint/2010/main" val="4202655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673F496-2FA6-B940-822F-36747B50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2238" y="6232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ETABLERA I PITEÅ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</p:spTree>
    <p:extLst>
      <p:ext uri="{BB962C8B-B14F-4D97-AF65-F5344CB8AC3E}">
        <p14:creationId xmlns:p14="http://schemas.microsoft.com/office/powerpoint/2010/main" val="2342521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2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145" y="3754850"/>
            <a:ext cx="9154893" cy="170338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4400"/>
            </a:lvl1pPr>
          </a:lstStyle>
          <a:p>
            <a:r>
              <a:rPr lang="sv-SE" dirty="0"/>
              <a:t>Plats för bildtext. Välj svart eller vit text beroende på färger i bilden.</a:t>
            </a:r>
          </a:p>
        </p:txBody>
      </p:sp>
    </p:spTree>
    <p:extLst>
      <p:ext uri="{BB962C8B-B14F-4D97-AF65-F5344CB8AC3E}">
        <p14:creationId xmlns:p14="http://schemas.microsoft.com/office/powerpoint/2010/main" val="1073740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- li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8553" y="2797420"/>
            <a:ext cx="9154893" cy="17033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Mellansida. Plats eventuell för text.</a:t>
            </a:r>
          </a:p>
        </p:txBody>
      </p:sp>
    </p:spTree>
    <p:extLst>
      <p:ext uri="{BB962C8B-B14F-4D97-AF65-F5344CB8AC3E}">
        <p14:creationId xmlns:p14="http://schemas.microsoft.com/office/powerpoint/2010/main" val="398279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 - li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FBBE9CC-D862-8641-A6E8-B3E449F76B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857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bild, dubbelklicka på symbolen i mitten och välj din bild.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9301B1A-22FD-544B-8017-B0C95093C3F1}"/>
              </a:ext>
            </a:extLst>
          </p:cNvPr>
          <p:cNvCxnSpPr>
            <a:cxnSpLocks/>
          </p:cNvCxnSpPr>
          <p:nvPr userDrawn="1"/>
        </p:nvCxnSpPr>
        <p:spPr>
          <a:xfrm>
            <a:off x="6715038" y="3185458"/>
            <a:ext cx="205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646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 - grön bak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46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blå blom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816" y="1248978"/>
            <a:ext cx="10551776" cy="138353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ryms här. </a:t>
            </a:r>
            <a:br>
              <a:rPr lang="sv-SE" dirty="0"/>
            </a:br>
            <a:r>
              <a:rPr lang="sv-SE" dirty="0"/>
              <a:t>Kanske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9816" y="3276939"/>
            <a:ext cx="10551776" cy="23886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ym typeface="Wingdings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729700-3549-7E4A-A6E5-067D8DCC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238" y="6976460"/>
            <a:ext cx="1165800" cy="365125"/>
          </a:xfrm>
          <a:prstGeom prst="rect">
            <a:avLst/>
          </a:prstGeom>
        </p:spPr>
        <p:txBody>
          <a:bodyPr/>
          <a:lstStyle/>
          <a:p>
            <a:fld id="{1AAE98AD-D8BE-4F47-BBAA-E035B4ED0B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8807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grön blom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815" y="1248978"/>
            <a:ext cx="10680867" cy="138353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ryms här. </a:t>
            </a:r>
            <a:br>
              <a:rPr lang="sv-SE" dirty="0"/>
            </a:br>
            <a:r>
              <a:rPr lang="sv-SE" dirty="0"/>
              <a:t>Kanske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9815" y="3276939"/>
            <a:ext cx="10680867" cy="23886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ym typeface="Wingdings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059911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grön r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7463"/>
            <a:ext cx="11522075" cy="138353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55424"/>
            <a:ext cx="11522075" cy="23886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859804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grön bå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834" y="715618"/>
            <a:ext cx="9846331" cy="128706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2835" y="2461110"/>
            <a:ext cx="9846329" cy="166082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3711284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med text - grö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</p:spTree>
    <p:extLst>
      <p:ext uri="{BB962C8B-B14F-4D97-AF65-F5344CB8AC3E}">
        <p14:creationId xmlns:p14="http://schemas.microsoft.com/office/powerpoint/2010/main" val="645437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673F496-2FA6-B940-822F-36747B50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2238" y="6232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ETABLERA I PITEÅ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</p:spTree>
    <p:extLst>
      <p:ext uri="{BB962C8B-B14F-4D97-AF65-F5344CB8AC3E}">
        <p14:creationId xmlns:p14="http://schemas.microsoft.com/office/powerpoint/2010/main" val="645166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145" y="3754850"/>
            <a:ext cx="9154893" cy="170338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4400"/>
            </a:lvl1pPr>
          </a:lstStyle>
          <a:p>
            <a:r>
              <a:rPr lang="sv-SE" dirty="0"/>
              <a:t>Plats för bildtext. Välj svart eller vit text beroende på färger i bilden.</a:t>
            </a:r>
          </a:p>
        </p:txBody>
      </p:sp>
    </p:spTree>
    <p:extLst>
      <p:ext uri="{BB962C8B-B14F-4D97-AF65-F5344CB8AC3E}">
        <p14:creationId xmlns:p14="http://schemas.microsoft.com/office/powerpoint/2010/main" val="3095065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- grö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8553" y="2797420"/>
            <a:ext cx="9154893" cy="17033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Mellansida. Plats eventuell för text.</a:t>
            </a:r>
          </a:p>
        </p:txBody>
      </p:sp>
    </p:spTree>
    <p:extLst>
      <p:ext uri="{BB962C8B-B14F-4D97-AF65-F5344CB8AC3E}">
        <p14:creationId xmlns:p14="http://schemas.microsoft.com/office/powerpoint/2010/main" val="3637697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 - grö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FBBE9CC-D862-8641-A6E8-B3E449F76B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857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bild, dubbelklicka på symbolen i mitten och välj din bild.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9301B1A-22FD-544B-8017-B0C95093C3F1}"/>
              </a:ext>
            </a:extLst>
          </p:cNvPr>
          <p:cNvCxnSpPr>
            <a:cxnSpLocks/>
          </p:cNvCxnSpPr>
          <p:nvPr userDrawn="1"/>
        </p:nvCxnSpPr>
        <p:spPr>
          <a:xfrm>
            <a:off x="6715038" y="3185458"/>
            <a:ext cx="205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46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 - orange bakgr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2530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orange blomm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9815" y="1248978"/>
            <a:ext cx="10680867" cy="138353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 ryms här. </a:t>
            </a:r>
            <a:br>
              <a:rPr lang="sv-SE" dirty="0"/>
            </a:br>
            <a:r>
              <a:rPr lang="sv-SE" dirty="0"/>
              <a:t>Kanske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9815" y="3276939"/>
            <a:ext cx="10680867" cy="23886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ym typeface="Wingdings" pitchFamily="2" charset="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3437849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blå r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7463"/>
            <a:ext cx="11522075" cy="138353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55424"/>
            <a:ext cx="11522075" cy="23886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A4E0BD5-B4DE-C540-940A-035B5176B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7007881"/>
            <a:ext cx="2743200" cy="36512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482F9B7-6A27-6A40-BBEC-26397E53A938}" type="datetime4">
              <a:rPr lang="sv-SE" smtClean="0"/>
              <a:pPr/>
              <a:t>4 mars 2026</a:t>
            </a:fld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5729700-3549-7E4A-A6E5-067D8DCCB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1238" y="6976460"/>
            <a:ext cx="1165800" cy="365125"/>
          </a:xfrm>
          <a:prstGeom prst="rect">
            <a:avLst/>
          </a:prstGeom>
        </p:spPr>
        <p:txBody>
          <a:bodyPr/>
          <a:lstStyle/>
          <a:p>
            <a:fld id="{1AAE98AD-D8BE-4F47-BBAA-E035B4ED0B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0809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orange r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7463"/>
            <a:ext cx="11522075" cy="138353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3255424"/>
            <a:ext cx="11522075" cy="2388628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209134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orange bå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834" y="715618"/>
            <a:ext cx="9846331" cy="128706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2835" y="2461110"/>
            <a:ext cx="9846329" cy="166082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912167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med text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</p:spTree>
    <p:extLst>
      <p:ext uri="{BB962C8B-B14F-4D97-AF65-F5344CB8AC3E}">
        <p14:creationId xmlns:p14="http://schemas.microsoft.com/office/powerpoint/2010/main" val="1355718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673F496-2FA6-B940-822F-36747B50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2238" y="6232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ETABLERA I PITEÅ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</p:spTree>
    <p:extLst>
      <p:ext uri="{BB962C8B-B14F-4D97-AF65-F5344CB8AC3E}">
        <p14:creationId xmlns:p14="http://schemas.microsoft.com/office/powerpoint/2010/main" val="17289545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4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145" y="3754850"/>
            <a:ext cx="9154893" cy="170338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4400"/>
            </a:lvl1pPr>
          </a:lstStyle>
          <a:p>
            <a:r>
              <a:rPr lang="sv-SE" dirty="0"/>
              <a:t>Plats för bildtext. Välj svart eller vit text beroende på färger i bilden.</a:t>
            </a:r>
          </a:p>
        </p:txBody>
      </p:sp>
    </p:spTree>
    <p:extLst>
      <p:ext uri="{BB962C8B-B14F-4D97-AF65-F5344CB8AC3E}">
        <p14:creationId xmlns:p14="http://schemas.microsoft.com/office/powerpoint/2010/main" val="3964783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8553" y="2797420"/>
            <a:ext cx="9154893" cy="17033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Mellansida. Plats eventuell för text.</a:t>
            </a:r>
          </a:p>
        </p:txBody>
      </p:sp>
    </p:spTree>
    <p:extLst>
      <p:ext uri="{BB962C8B-B14F-4D97-AF65-F5344CB8AC3E}">
        <p14:creationId xmlns:p14="http://schemas.microsoft.com/office/powerpoint/2010/main" val="3302119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FBBE9CC-D862-8641-A6E8-B3E449F76B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857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bild, dubbelklicka på symbolen i mitten och välj din bild.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9301B1A-22FD-544B-8017-B0C95093C3F1}"/>
              </a:ext>
            </a:extLst>
          </p:cNvPr>
          <p:cNvCxnSpPr>
            <a:cxnSpLocks/>
          </p:cNvCxnSpPr>
          <p:nvPr userDrawn="1"/>
        </p:nvCxnSpPr>
        <p:spPr>
          <a:xfrm>
            <a:off x="6715038" y="3185458"/>
            <a:ext cx="205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21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extslide - blå bå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86920C-C1E9-D842-99C0-83560210D5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834" y="715618"/>
            <a:ext cx="9846331" cy="128706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4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 ryms här.</a:t>
            </a:r>
            <a:br>
              <a:rPr lang="sv-SE" dirty="0"/>
            </a:br>
            <a:r>
              <a:rPr lang="sv-SE" dirty="0"/>
              <a:t>Eventuellt på två rader.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BF2952F-9948-744F-90FE-90DD6DCCD1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72835" y="2461110"/>
            <a:ext cx="9846329" cy="1660821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Plats för brödtext. Tänk på att inte låta meningarna löpa över hela sidan. </a:t>
            </a:r>
          </a:p>
          <a:p>
            <a:r>
              <a:rPr lang="sv-SE" dirty="0"/>
              <a:t>Välj hellre ny rad tidigare. Det blir snyggare. Lycka till!</a:t>
            </a:r>
          </a:p>
        </p:txBody>
      </p:sp>
    </p:spTree>
    <p:extLst>
      <p:ext uri="{BB962C8B-B14F-4D97-AF65-F5344CB8AC3E}">
        <p14:creationId xmlns:p14="http://schemas.microsoft.com/office/powerpoint/2010/main" val="244408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llustration med text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</p:spTree>
    <p:extLst>
      <p:ext uri="{BB962C8B-B14F-4D97-AF65-F5344CB8AC3E}">
        <p14:creationId xmlns:p14="http://schemas.microsoft.com/office/powerpoint/2010/main" val="726874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673F496-2FA6-B940-822F-36747B50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2238" y="6232525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ETABLERA I PITEÅ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</p:spTree>
    <p:extLst>
      <p:ext uri="{BB962C8B-B14F-4D97-AF65-F5344CB8AC3E}">
        <p14:creationId xmlns:p14="http://schemas.microsoft.com/office/powerpoint/2010/main" val="88265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F7A90E0-3B95-CB4D-A30A-6E5596239D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Plats för helbild, dubbelklicka på symbolen i mitten och välj din bild.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2145" y="3754850"/>
            <a:ext cx="9154893" cy="1703387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sz="4400"/>
            </a:lvl1pPr>
          </a:lstStyle>
          <a:p>
            <a:r>
              <a:rPr lang="sv-SE" dirty="0"/>
              <a:t>Plats för bildtext. Välj svart eller vit text beroende på färger i bilden.</a:t>
            </a:r>
          </a:p>
        </p:txBody>
      </p:sp>
    </p:spTree>
    <p:extLst>
      <p:ext uri="{BB962C8B-B14F-4D97-AF65-F5344CB8AC3E}">
        <p14:creationId xmlns:p14="http://schemas.microsoft.com/office/powerpoint/2010/main" val="249748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sida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22DE9499-2283-3F47-A297-0F7047B068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18553" y="2797420"/>
            <a:ext cx="9154893" cy="1703387"/>
          </a:xfrm>
        </p:spPr>
        <p:txBody>
          <a:bodyPr anchor="b" anchorCtr="0">
            <a:noAutofit/>
          </a:bodyPr>
          <a:lstStyle>
            <a:lvl1pPr marL="0" indent="0" algn="ctr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Mellansida. Plats eventuell för text.</a:t>
            </a:r>
          </a:p>
        </p:txBody>
      </p:sp>
    </p:spTree>
    <p:extLst>
      <p:ext uri="{BB962C8B-B14F-4D97-AF65-F5344CB8AC3E}">
        <p14:creationId xmlns:p14="http://schemas.microsoft.com/office/powerpoint/2010/main" val="337776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 -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4E6A7D-3254-4246-9E6F-7D78EC3E2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947" y="767252"/>
            <a:ext cx="5268091" cy="2135255"/>
          </a:xfrm>
        </p:spPr>
        <p:txBody>
          <a:bodyPr anchor="b">
            <a:normAutofit/>
          </a:bodyPr>
          <a:lstStyle>
            <a:lvl1pPr algn="l">
              <a:defRPr sz="4000" spc="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Plats för rubrik här.</a:t>
            </a:r>
            <a:br>
              <a:rPr lang="sv-SE" dirty="0"/>
            </a:br>
            <a:r>
              <a:rPr lang="sv-SE" dirty="0"/>
              <a:t>Ev. på fler än en rad.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FBBE9CC-D862-8641-A6E8-B3E449F76BA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096000" cy="685799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Plats för bild, dubbelklicka på symbolen i mitten och välj din bild.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547A128-E189-C140-BCD6-194E50E54B0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588947" y="3468410"/>
            <a:ext cx="5268091" cy="260886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 dirty="0"/>
              <a:t>Plats för brödtext. </a:t>
            </a:r>
          </a:p>
          <a:p>
            <a:r>
              <a:rPr lang="sv-SE" dirty="0"/>
              <a:t>Tänk på att hellre ta en extra </a:t>
            </a:r>
            <a:r>
              <a:rPr lang="sv-SE" dirty="0" err="1"/>
              <a:t>slide</a:t>
            </a:r>
            <a:r>
              <a:rPr lang="sv-SE" dirty="0"/>
              <a:t> alternativt minska på textmängden om det är mycket text.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E9301B1A-22FD-544B-8017-B0C95093C3F1}"/>
              </a:ext>
            </a:extLst>
          </p:cNvPr>
          <p:cNvCxnSpPr>
            <a:cxnSpLocks/>
          </p:cNvCxnSpPr>
          <p:nvPr userDrawn="1"/>
        </p:nvCxnSpPr>
        <p:spPr>
          <a:xfrm>
            <a:off x="6715038" y="3185458"/>
            <a:ext cx="2054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312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BF0D73B-45AA-EF40-93C3-92781C652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926725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Här kommer rubrik i gemener</a:t>
            </a:r>
            <a:br>
              <a:rPr lang="sv-SE" dirty="0"/>
            </a:br>
            <a:r>
              <a:rPr lang="sv-SE" dirty="0"/>
              <a:t>Ev. på två rader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E522B0A-863B-D04E-9223-A5E5EA5B7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786400"/>
            <a:ext cx="11522075" cy="2847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 dirty="0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98915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3" r:id="rId3"/>
    <p:sldLayoutId id="2147483698" r:id="rId4"/>
    <p:sldLayoutId id="2147483682" r:id="rId5"/>
    <p:sldLayoutId id="2147483660" r:id="rId6"/>
    <p:sldLayoutId id="2147483668" r:id="rId7"/>
    <p:sldLayoutId id="2147483683" r:id="rId8"/>
    <p:sldLayoutId id="2147483664" r:id="rId9"/>
    <p:sldLayoutId id="2147483669" r:id="rId10"/>
    <p:sldLayoutId id="2147483670" r:id="rId11"/>
    <p:sldLayoutId id="2147483671" r:id="rId12"/>
    <p:sldLayoutId id="2147483701" r:id="rId13"/>
    <p:sldLayoutId id="2147483684" r:id="rId14"/>
    <p:sldLayoutId id="2147483672" r:id="rId15"/>
    <p:sldLayoutId id="2147483673" r:id="rId16"/>
    <p:sldLayoutId id="2147483685" r:id="rId17"/>
    <p:sldLayoutId id="2147483675" r:id="rId18"/>
    <p:sldLayoutId id="2147483676" r:id="rId19"/>
    <p:sldLayoutId id="2147483677" r:id="rId20"/>
    <p:sldLayoutId id="2147483678" r:id="rId21"/>
    <p:sldLayoutId id="2147483702" r:id="rId22"/>
    <p:sldLayoutId id="2147483686" r:id="rId23"/>
    <p:sldLayoutId id="2147483679" r:id="rId24"/>
    <p:sldLayoutId id="2147483680" r:id="rId25"/>
    <p:sldLayoutId id="2147483687" r:id="rId26"/>
    <p:sldLayoutId id="2147483681" r:id="rId27"/>
    <p:sldLayoutId id="2147483688" r:id="rId28"/>
    <p:sldLayoutId id="2147483689" r:id="rId29"/>
    <p:sldLayoutId id="2147483690" r:id="rId30"/>
    <p:sldLayoutId id="2147483703" r:id="rId31"/>
    <p:sldLayoutId id="2147483691" r:id="rId32"/>
    <p:sldLayoutId id="2147483692" r:id="rId33"/>
    <p:sldLayoutId id="2147483693" r:id="rId34"/>
    <p:sldLayoutId id="2147483694" r:id="rId35"/>
    <p:sldLayoutId id="2147483695" r:id="rId36"/>
  </p:sldLayoutIdLst>
  <p:hf sldNum="0" hdr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 spc="0">
          <a:solidFill>
            <a:schemeClr val="tx1"/>
          </a:solidFill>
          <a:latin typeface="Arial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pos="1323" userDrawn="1">
          <p15:clr>
            <a:srgbClr val="F26B43"/>
          </p15:clr>
        </p15:guide>
        <p15:guide id="5" pos="2706" userDrawn="1">
          <p15:clr>
            <a:srgbClr val="F26B43"/>
          </p15:clr>
        </p15:guide>
        <p15:guide id="6" pos="4974" userDrawn="1">
          <p15:clr>
            <a:srgbClr val="F26B43"/>
          </p15:clr>
        </p15:guide>
        <p15:guide id="7" pos="63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611E60D-DEDF-F94A-9BAB-2A8C840503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11970C6-53B0-A347-8217-6AADCC2B461E}" type="datetime4">
              <a:rPr lang="sv-SE" smtClean="0"/>
              <a:pPr/>
              <a:t>4 mars 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92439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8E079B-0C6F-1D70-6BFD-746F7B460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47" y="767253"/>
            <a:ext cx="5268091" cy="858348"/>
          </a:xfrm>
        </p:spPr>
        <p:txBody>
          <a:bodyPr/>
          <a:lstStyle/>
          <a:p>
            <a:r>
              <a:rPr lang="sv-SE" dirty="0"/>
              <a:t>Avgifter i vården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BA642AA-FDD7-D9E2-B1E4-886B78DBA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7667" y="1785286"/>
            <a:ext cx="5268091" cy="4757754"/>
          </a:xfrm>
        </p:spPr>
        <p:txBody>
          <a:bodyPr>
            <a:normAutofit lnSpcReduction="10000"/>
          </a:bodyPr>
          <a:lstStyle/>
          <a:p>
            <a:r>
              <a:rPr lang="sv-SE" b="1" dirty="0"/>
              <a:t>Patientavgifter </a:t>
            </a:r>
          </a:p>
          <a:p>
            <a:r>
              <a:rPr lang="sv-SE" dirty="0"/>
              <a:t>Man får oftast betala en avgift när du besöker vården eller får hembesök. </a:t>
            </a:r>
          </a:p>
          <a:p>
            <a:r>
              <a:rPr lang="sv-SE" dirty="0"/>
              <a:t>Hur mycket man får betala beror bland annat på vilken typ av vård man får. Vissa besök i vården är avgiftsfria. </a:t>
            </a:r>
          </a:p>
          <a:p>
            <a:endParaRPr lang="sv-SE" dirty="0"/>
          </a:p>
          <a:p>
            <a:r>
              <a:rPr lang="sv-SE" b="1" dirty="0"/>
              <a:t>Hemsjukvårdsavtalet </a:t>
            </a:r>
          </a:p>
          <a:p>
            <a:r>
              <a:rPr lang="sv-SE" dirty="0"/>
              <a:t>För patienterna gäller att valet av vårdgivare inte ska kunna påverkas av skillnader i vårdavgifter.</a:t>
            </a:r>
          </a:p>
          <a:p>
            <a:r>
              <a:rPr lang="sv-SE" dirty="0"/>
              <a:t>Det bör också vara en strävan att alla kommuner tillämpar samma avgifter.</a:t>
            </a:r>
          </a:p>
          <a:p>
            <a:endParaRPr lang="sv-SE" dirty="0"/>
          </a:p>
          <a:p>
            <a:r>
              <a:rPr lang="sv-SE" dirty="0">
                <a:sym typeface="Wingdings" panose="05000000000000000000" pitchFamily="2" charset="2"/>
              </a:rPr>
              <a:t> Piteå kommun följer regionens avgifter för besök och egenavgifter hjälpmedel.</a:t>
            </a:r>
            <a:endParaRPr lang="sv-SE" dirty="0"/>
          </a:p>
          <a:p>
            <a:r>
              <a:rPr lang="sv-SE" dirty="0"/>
              <a:t> 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1713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528EE457-8C63-1BE5-6CAC-4E3C116B0D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8938" y="770213"/>
            <a:ext cx="9154893" cy="1703387"/>
          </a:xfrm>
        </p:spPr>
        <p:txBody>
          <a:bodyPr/>
          <a:lstStyle/>
          <a:p>
            <a:r>
              <a:rPr lang="sv-SE" dirty="0"/>
              <a:t>Avgiftsbefrielser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5003A2C5-2435-B420-24C7-9BFD4494E4B1}"/>
              </a:ext>
            </a:extLst>
          </p:cNvPr>
          <p:cNvSpPr txBox="1"/>
          <p:nvPr/>
        </p:nvSpPr>
        <p:spPr>
          <a:xfrm>
            <a:off x="2113472" y="2681996"/>
            <a:ext cx="75826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85 år och äldre</a:t>
            </a:r>
          </a:p>
          <a:p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Personer anslutna till palliativt team</a:t>
            </a:r>
          </a:p>
          <a:p>
            <a:endParaRPr lang="sv-SE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Vissa uppföljningsbesök som initieras av hemsjukvården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0936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A54EB1-5713-A760-6853-AD2F81CC6F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2834" y="715618"/>
            <a:ext cx="9846331" cy="888895"/>
          </a:xfrm>
        </p:spPr>
        <p:txBody>
          <a:bodyPr/>
          <a:lstStyle/>
          <a:p>
            <a:r>
              <a:rPr lang="sv-SE" dirty="0"/>
              <a:t>Avgifter regionen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EBC8BD2-8149-1056-4291-D935BC91D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2835" y="2182483"/>
            <a:ext cx="9846329" cy="3864634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Besöksavgift 300 kr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Utprovning hjälpmedel 300 kr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Egenavgift lån av rollator 300 kr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Egenavgift hygienhjälpmedel utan hjul 300 kr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dirty="0"/>
              <a:t>Egenavgift ortos</a:t>
            </a:r>
          </a:p>
          <a:p>
            <a:pPr lvl="1" algn="l"/>
            <a:r>
              <a:rPr lang="sv-SE" dirty="0"/>
              <a:t>0–149 kr - Egenavgift 0 kr</a:t>
            </a:r>
          </a:p>
          <a:p>
            <a:pPr lvl="1" algn="l"/>
            <a:r>
              <a:rPr lang="sv-SE" dirty="0"/>
              <a:t>150–249 kr - Egenavgift 150kr</a:t>
            </a:r>
          </a:p>
          <a:p>
            <a:pPr lvl="1" algn="l"/>
            <a:r>
              <a:rPr lang="sv-SE" dirty="0"/>
              <a:t>250 kr eller mer - Egenavgift 250kr </a:t>
            </a:r>
          </a:p>
          <a:p>
            <a:pPr lvl="1" algn="l"/>
            <a:r>
              <a:rPr lang="sv-SE" dirty="0">
                <a:sym typeface="Wingdings" panose="05000000000000000000" pitchFamily="2" charset="2"/>
              </a:rPr>
              <a:t></a:t>
            </a:r>
            <a:r>
              <a:rPr lang="sv-SE" dirty="0"/>
              <a:t>Maximal avgift per år 750 kr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933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85FB54-17B8-8972-77E1-8BAAFBD16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816" y="625642"/>
            <a:ext cx="10551776" cy="1106905"/>
          </a:xfrm>
        </p:spPr>
        <p:txBody>
          <a:bodyPr/>
          <a:lstStyle/>
          <a:p>
            <a:r>
              <a:rPr lang="sv-SE" dirty="0"/>
              <a:t>Avgifter hemsjukvården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D0510B9-F7F3-51B3-2A80-D099ACCF11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816" y="1925052"/>
            <a:ext cx="10551776" cy="430730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Hemsjukvård 300 kr/mån, patienter anslutna till hemsjukvård debiteras inte för hembesök.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Hembesök 300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Utprövningsbesök hjälpmedel 300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Egenavgift lån av rollator 300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Egenavgift hygienhjälpmedel utan hjul 300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 Avgift för hämtning av hjälpmedel 500 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Vi saknar  egenavgift ortos</a:t>
            </a:r>
          </a:p>
          <a:p>
            <a:pPr lvl="1" algn="l"/>
            <a:r>
              <a:rPr lang="sv-SE" dirty="0"/>
              <a:t>0–149 kr - Egenavgift 0 kr</a:t>
            </a:r>
          </a:p>
          <a:p>
            <a:pPr lvl="1" algn="l"/>
            <a:r>
              <a:rPr lang="sv-SE" dirty="0"/>
              <a:t>150–249 kr - Egenavgift 150kr</a:t>
            </a:r>
          </a:p>
          <a:p>
            <a:pPr lvl="1" algn="l"/>
            <a:r>
              <a:rPr lang="sv-SE" dirty="0"/>
              <a:t>250 kr eller mer - Egenavgift 250kr </a:t>
            </a:r>
          </a:p>
          <a:p>
            <a:pPr lvl="1" algn="l"/>
            <a:r>
              <a:rPr lang="sv-SE" dirty="0">
                <a:sym typeface="Wingdings" panose="05000000000000000000" pitchFamily="2" charset="2"/>
              </a:rPr>
              <a:t></a:t>
            </a:r>
            <a:r>
              <a:rPr lang="sv-SE" dirty="0"/>
              <a:t>Maximal avgift per år 750 kr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22882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Dekorfärg">
      <a:dk1>
        <a:srgbClr val="000000"/>
      </a:dk1>
      <a:lt1>
        <a:srgbClr val="FFFFFF"/>
      </a:lt1>
      <a:dk2>
        <a:srgbClr val="00548E"/>
      </a:dk2>
      <a:lt2>
        <a:srgbClr val="E7E6E6"/>
      </a:lt2>
      <a:accent1>
        <a:srgbClr val="00558F"/>
      </a:accent1>
      <a:accent2>
        <a:srgbClr val="000000"/>
      </a:accent2>
      <a:accent3>
        <a:srgbClr val="C94191"/>
      </a:accent3>
      <a:accent4>
        <a:srgbClr val="3AA1A8"/>
      </a:accent4>
      <a:accent5>
        <a:srgbClr val="AFB051"/>
      </a:accent5>
      <a:accent6>
        <a:srgbClr val="F37020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_Piteåkommun_2025" id="{E222475E-F329-9B42-9F02-27DFF907E778}" vid="{F547BE55-2FDA-6049-BF4C-DA5FD6DDF60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Presentationsmall_Piteåkommun_2025</Template>
  <TotalTime>100</TotalTime>
  <Words>223</Words>
  <Application>Microsoft Office PowerPoint</Application>
  <PresentationFormat>Bredbild</PresentationFormat>
  <Paragraphs>44</Paragraphs>
  <Slides>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Office-tema</vt:lpstr>
      <vt:lpstr>PowerPoint-presentation</vt:lpstr>
      <vt:lpstr>Avgifter i vården </vt:lpstr>
      <vt:lpstr>PowerPoint-presentation</vt:lpstr>
      <vt:lpstr>Avgifter regionen</vt:lpstr>
      <vt:lpstr>Avgifter hemsjukvården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Ida Viksten</dc:creator>
  <cp:lastModifiedBy>Ida Viksten</cp:lastModifiedBy>
  <cp:revision>7</cp:revision>
  <dcterms:created xsi:type="dcterms:W3CDTF">2026-03-03T09:58:13Z</dcterms:created>
  <dcterms:modified xsi:type="dcterms:W3CDTF">2026-03-04T13:22:48Z</dcterms:modified>
</cp:coreProperties>
</file>